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4"/>
  </p:sldMasterIdLst>
  <p:notesMasterIdLst>
    <p:notesMasterId r:id="rId25"/>
  </p:notesMasterIdLst>
  <p:sldIdLst>
    <p:sldId id="256" r:id="rId5"/>
    <p:sldId id="258" r:id="rId6"/>
    <p:sldId id="260" r:id="rId7"/>
    <p:sldId id="265" r:id="rId8"/>
    <p:sldId id="304" r:id="rId9"/>
    <p:sldId id="309" r:id="rId10"/>
    <p:sldId id="310" r:id="rId11"/>
    <p:sldId id="305" r:id="rId12"/>
    <p:sldId id="303" r:id="rId13"/>
    <p:sldId id="298" r:id="rId14"/>
    <p:sldId id="266" r:id="rId15"/>
    <p:sldId id="299" r:id="rId16"/>
    <p:sldId id="301" r:id="rId17"/>
    <p:sldId id="302" r:id="rId18"/>
    <p:sldId id="308" r:id="rId19"/>
    <p:sldId id="307" r:id="rId20"/>
    <p:sldId id="311" r:id="rId21"/>
    <p:sldId id="312" r:id="rId22"/>
    <p:sldId id="280" r:id="rId23"/>
    <p:sldId id="281" r:id="rId24"/>
  </p:sldIdLst>
  <p:sldSz cx="9144000" cy="5143500" type="screen16x9"/>
  <p:notesSz cx="6858000" cy="9144000"/>
  <p:embeddedFontLst>
    <p:embeddedFont>
      <p:font typeface="Righteous" panose="020B0604020202020204" charset="0"/>
      <p:regular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Squada On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0D01-FB1F-4768-9D5E-A3BDAC097686}" v="162" dt="2020-03-27T21:59:0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775" autoAdjust="0"/>
  </p:normalViewPr>
  <p:slideViewPr>
    <p:cSldViewPr snapToGrid="0">
      <p:cViewPr varScale="1">
        <p:scale>
          <a:sx n="106" d="100"/>
          <a:sy n="106" d="100"/>
        </p:scale>
        <p:origin x="802" y="77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83875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983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01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76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93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9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6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8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546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043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70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140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076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8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6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ia3/SysA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m1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_JOQDpR4XDwRYsE04_5-0-RerapYQg1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://www.escience.cn/people/geshiming/mafa.html" TargetMode="External"/><Relationship Id="rId4" Type="http://schemas.openxmlformats.org/officeDocument/2006/relationships/hyperlink" Target="http://shuoyang1213.me/WIDERFA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pm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prateekmehta59/Celebrity-Face-Recognition-Dataset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00" y="2571750"/>
            <a:ext cx="6393000" cy="150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 dirty="0">
                <a:latin typeface="Squada One" panose="020B0604020202020204" charset="0"/>
              </a:rPr>
              <a:t>FMD&amp;R</a:t>
            </a:r>
            <a:endParaRPr sz="9600" dirty="0">
              <a:latin typeface="Squada One" panose="020B0604020202020204" charset="0"/>
            </a:endParaRPr>
          </a:p>
        </p:txBody>
      </p:sp>
      <p:sp>
        <p:nvSpPr>
          <p:cNvPr id="3" name="Google Shape;324;p45">
            <a:extLst>
              <a:ext uri="{FF2B5EF4-FFF2-40B4-BE49-F238E27FC236}">
                <a16:creationId xmlns:a16="http://schemas.microsoft.com/office/drawing/2014/main" id="{25214643-68EE-47AD-8464-E1772DE2DC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6028" y="3811720"/>
            <a:ext cx="3471943" cy="72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>
                <a:latin typeface="Squada One" panose="020B0604020202020204" charset="0"/>
              </a:rPr>
              <a:t>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r>
              <a:rPr lang="it-IT" dirty="0">
                <a:latin typeface="Squada One" panose="020B0604020202020204" charset="0"/>
              </a:rPr>
              <a:t> &amp; </a:t>
            </a:r>
            <a:r>
              <a:rPr lang="it-IT" dirty="0" err="1">
                <a:latin typeface="Squada One" panose="020B0604020202020204" charset="0"/>
              </a:rPr>
              <a:t>Rrecognition</a:t>
            </a:r>
            <a:endParaRPr lang="it-IT" dirty="0">
              <a:latin typeface="Squada One" panose="020B0604020202020204" charset="0"/>
            </a:endParaRPr>
          </a:p>
          <a:p>
            <a:pPr marL="0" lvl="0" indent="0"/>
            <a:r>
              <a:rPr lang="it-IT" dirty="0">
                <a:latin typeface="Squada One" panose="020B0604020202020204" charset="0"/>
                <a:hlinkClick r:id="rId3"/>
              </a:rPr>
              <a:t>GITHUB PAGE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508765" y="361383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latin typeface="Squada One" panose="020B0604020202020204" charset="0"/>
              </a:rPr>
              <a:t>02 – FINE TUNING</a:t>
            </a:r>
            <a:b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508765" y="1186755"/>
            <a:ext cx="812647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prima cosa, effettuiamo gli import necessari per l'esecuzione del progetto.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Poi Definiamo alcune costanti.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IMAGE_SIZE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specifichiamo la dimensione dell’immagine (altezza e larghezza) in pixel.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stata addestrata su immagini a colori con dimensione 224x224 pixel.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è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deciso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non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includere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l'ultimo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blocco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layer fully connected (Fully-Connected Classifier) </a:t>
            </a:r>
            <a:br>
              <a:rPr lang="en-US" dirty="0"/>
            </a:br>
            <a:endParaRPr lang="en-US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42EA695-BAFB-4C3E-8273-A5138ECFD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274" y="2682198"/>
            <a:ext cx="3655452" cy="19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87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3640561" y="501720"/>
            <a:ext cx="452705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CREAZIONE MODELLO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5" name="Google Shape;324;p45">
            <a:extLst>
              <a:ext uri="{FF2B5EF4-FFF2-40B4-BE49-F238E27FC236}">
                <a16:creationId xmlns:a16="http://schemas.microsoft.com/office/drawing/2014/main" id="{1ABB4AAE-6926-4A54-A8CA-7D6BE69B6798}"/>
              </a:ext>
            </a:extLst>
          </p:cNvPr>
          <p:cNvSpPr txBox="1">
            <a:spLocks/>
          </p:cNvSpPr>
          <p:nvPr/>
        </p:nvSpPr>
        <p:spPr>
          <a:xfrm>
            <a:off x="4284059" y="1779779"/>
            <a:ext cx="3991321" cy="21845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quindi a creare un nuovo </a:t>
            </a:r>
            <a:r>
              <a:rPr lang="it-IT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modello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tipo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Sequential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al quale aggiungiamo tutti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considerati in precedenza di VGG16 e i seguenti nuovi </a:t>
            </a:r>
            <a:r>
              <a:rPr lang="it-IT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Flatten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 (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relu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Dropout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 (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softmax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cosi definito la struttura della rete</a:t>
            </a:r>
          </a:p>
          <a:p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0" name="Google Shape;5004;p74">
            <a:extLst>
              <a:ext uri="{FF2B5EF4-FFF2-40B4-BE49-F238E27FC236}">
                <a16:creationId xmlns:a16="http://schemas.microsoft.com/office/drawing/2014/main" id="{A5646CB9-FED3-48F2-A4B3-E3817A8A0A6D}"/>
              </a:ext>
            </a:extLst>
          </p:cNvPr>
          <p:cNvSpPr/>
          <p:nvPr/>
        </p:nvSpPr>
        <p:spPr>
          <a:xfrm>
            <a:off x="868620" y="2237404"/>
            <a:ext cx="2644200" cy="2093514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tonks - Da dove arriva il meme migliore del 2019? - El Cartel Del ...">
            <a:extLst>
              <a:ext uri="{FF2B5EF4-FFF2-40B4-BE49-F238E27FC236}">
                <a16:creationId xmlns:a16="http://schemas.microsoft.com/office/drawing/2014/main" id="{15B8138F-AA8B-4BBA-BD85-9151183F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60" y="2571750"/>
            <a:ext cx="1835940" cy="1032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57200" y="231186"/>
            <a:ext cx="5833494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04 – TRAINING &amp; VALIDATION SET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6" name="Google Shape;324;p45">
            <a:extLst>
              <a:ext uri="{FF2B5EF4-FFF2-40B4-BE49-F238E27FC236}">
                <a16:creationId xmlns:a16="http://schemas.microsoft.com/office/drawing/2014/main" id="{A53A7CD4-7771-4F4C-9BF6-D23944BD340D}"/>
              </a:ext>
            </a:extLst>
          </p:cNvPr>
          <p:cNvSpPr txBox="1">
            <a:spLocks/>
          </p:cNvSpPr>
          <p:nvPr/>
        </p:nvSpPr>
        <p:spPr>
          <a:xfrm>
            <a:off x="457200" y="887652"/>
            <a:ext cx="6572873" cy="11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la classe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ImageDataGenerator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si possono definire operazioni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preprocessing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effettuare sulle immagini.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AFDA0D-42EC-41E6-AF07-E5FA3440E28C}"/>
              </a:ext>
            </a:extLst>
          </p:cNvPr>
          <p:cNvSpPr txBox="1"/>
          <p:nvPr/>
        </p:nvSpPr>
        <p:spPr>
          <a:xfrm>
            <a:off x="457200" y="2066130"/>
            <a:ext cx="8434800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a creare i batch con le immagini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-processate.</a:t>
            </a:r>
          </a:p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Nel caso mostrato, la dimensione dei batch di training è di 34, mentre quella dei batch di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validation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di 8.</a:t>
            </a:r>
          </a:p>
          <a:p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Questi valori sono degli </a:t>
            </a:r>
            <a:r>
              <a:rPr lang="it-IT" dirty="0" err="1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iperparametri</a:t>
            </a:r>
            <a:r>
              <a:rPr lang="it-IT" dirty="0">
                <a:solidFill>
                  <a:srgbClr val="FFFFFF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possono essere cambiati per cercare di migliorare le prestazioni della rete.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è deciso di salvare il modello che, durante tutte le epoche di training (30), ha fatto registrare l'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sul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validation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set maggiore.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Dopo aver fatto partire il training, visualizziamo su un grafico l'andamento dell'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della funzione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loss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durante le epoche.</a:t>
            </a:r>
            <a:endParaRPr lang="en-US" dirty="0">
              <a:solidFill>
                <a:srgbClr val="FFFFFF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16857" y="672528"/>
            <a:ext cx="4046885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06 – TEST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A2452464-81C7-445D-9C42-2886D734056F}"/>
              </a:ext>
            </a:extLst>
          </p:cNvPr>
          <p:cNvSpPr txBox="1">
            <a:spLocks/>
          </p:cNvSpPr>
          <p:nvPr/>
        </p:nvSpPr>
        <p:spPr>
          <a:xfrm>
            <a:off x="716856" y="1896954"/>
            <a:ext cx="4757257" cy="23073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Dopo aver creato il modello della nostra rete, possiamo testarlo con le immagini presenti nel test set.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mpostiamo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parametri come la dimensione delle immagini in input alla rete (224x224) e la dimensione del batch per il test (1).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Successivamente, carichiamo il modello creato in precedenza e caricare le immagini. Infine effettuiamo la classificazione degli esempi di test e leggiamo le classi di appartenenza delle immagini.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3" name="Immagine 2" descr="Immagine che contiene specchio&#10;&#10;Descrizione generata automaticamente">
            <a:extLst>
              <a:ext uri="{FF2B5EF4-FFF2-40B4-BE49-F238E27FC236}">
                <a16:creationId xmlns:a16="http://schemas.microsoft.com/office/drawing/2014/main" id="{1A86705A-9512-45A2-A9B2-F542EFC4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5953">
            <a:off x="5248276" y="622554"/>
            <a:ext cx="3934139" cy="2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0" y="204438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08 – PRESTAZIONI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4C0E9C55-1C67-46CF-9BA8-4CB5AF34DFC5}"/>
              </a:ext>
            </a:extLst>
          </p:cNvPr>
          <p:cNvSpPr txBox="1">
            <a:spLocks/>
          </p:cNvSpPr>
          <p:nvPr/>
        </p:nvSpPr>
        <p:spPr>
          <a:xfrm>
            <a:off x="4197350" y="1042645"/>
            <a:ext cx="4405630" cy="679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calcolano il numero di errori effettuati dal modello, la matrice di confusione e visualizziamo le metriche prestazionali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21C5C17-DF0B-4CB6-A6C8-8FE2E364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0" y="1042645"/>
            <a:ext cx="2949924" cy="3667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FF950CF-CFB4-4575-A333-EF240221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0" y="2057400"/>
            <a:ext cx="1908476" cy="2652861"/>
          </a:xfrm>
          <a:prstGeom prst="rect">
            <a:avLst/>
          </a:prstGeom>
        </p:spPr>
      </p:pic>
      <p:sp>
        <p:nvSpPr>
          <p:cNvPr id="15" name="Google Shape;324;p45">
            <a:extLst>
              <a:ext uri="{FF2B5EF4-FFF2-40B4-BE49-F238E27FC236}">
                <a16:creationId xmlns:a16="http://schemas.microsoft.com/office/drawing/2014/main" id="{39AF2520-D37C-449B-B43F-4BB2A3259F1E}"/>
              </a:ext>
            </a:extLst>
          </p:cNvPr>
          <p:cNvSpPr txBox="1">
            <a:spLocks/>
          </p:cNvSpPr>
          <p:nvPr/>
        </p:nvSpPr>
        <p:spPr>
          <a:xfrm>
            <a:off x="6604052" y="3831654"/>
            <a:ext cx="2226310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 = 0,86 / 1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ERRORS = 37 / 260</a:t>
            </a:r>
            <a:endParaRPr lang="en-US" b="1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6" name="Google Shape;324;p45">
            <a:extLst>
              <a:ext uri="{FF2B5EF4-FFF2-40B4-BE49-F238E27FC236}">
                <a16:creationId xmlns:a16="http://schemas.microsoft.com/office/drawing/2014/main" id="{EFB453D0-49D6-40DE-A473-788BAC3C52F6}"/>
              </a:ext>
            </a:extLst>
          </p:cNvPr>
          <p:cNvSpPr txBox="1">
            <a:spLocks/>
          </p:cNvSpPr>
          <p:nvPr/>
        </p:nvSpPr>
        <p:spPr>
          <a:xfrm>
            <a:off x="6546531" y="1881939"/>
            <a:ext cx="2450465" cy="157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può notare come il maggior numero di errori sono stati compiuti tra le due donne (Angelina Jolie 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 probabilmente a causa della forma degli occhi o di lineamenti piuttosto simili.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0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09 –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79473" y="1219813"/>
            <a:ext cx="65750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sezione più elaborata del progetto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FMD&amp;R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quella dedicata al riconoscimento del volto ostruito dalla presenza di un eventuale mascherina medica.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svolgimaento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tale task, abbiamo utilizzato la stessa tecnica adottata per il riconoscimento dei volti mediante Fine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Tunig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 una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(VGG16),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 fornendo come input i volti mascherati dal modulo software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Wear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348BA8BF-315B-439C-AE0A-2370E8CE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604808"/>
            <a:ext cx="1664945" cy="69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C6DEDE68-1E1E-4E71-8B6F-DDBDD335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3530564"/>
            <a:ext cx="1664945" cy="103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DFB375FC-2BB9-4991-9156-24B2758E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744" y="2783625"/>
            <a:ext cx="1737521" cy="173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7BE243-2DE2-4282-9008-1992871E2B85}"/>
              </a:ext>
            </a:extLst>
          </p:cNvPr>
          <p:cNvSpPr txBox="1"/>
          <p:nvPr/>
        </p:nvSpPr>
        <p:spPr>
          <a:xfrm>
            <a:off x="479472" y="2819221"/>
            <a:ext cx="33076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Prima di fornire in input alla rete l’immagine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 utilizzare come training / testing, viene svolta una fase di estrazione della linea degli occhi (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Eye Line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), nonché unica sezione scoperta e utile per il sistema per poter riconoscere gli attori nel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9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10 –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Cropper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6CE71E-C198-4FF8-9CE2-F7746F89BC69}"/>
              </a:ext>
            </a:extLst>
          </p:cNvPr>
          <p:cNvSpPr txBox="1"/>
          <p:nvPr/>
        </p:nvSpPr>
        <p:spPr>
          <a:xfrm>
            <a:off x="4653506" y="1498133"/>
            <a:ext cx="419399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Face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un modulo utile all’individuazione del punto di taglio dal quale ottenere solo la sagoma del volto contenente la linea degli occhi.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fare ciò non è possibile utilizzare librerie in grado di individuare i punti facciali, poiché essi risultano essere oscurati dalla maschera.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Quindi,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rileva il range di colori nello spettro RGB appartenenti alla mascherina,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 effettua la sottrazione colore e individua il pixel non nero in coordinata y  più elevata. Fornendo un offset di N pixel si individua la coordinata Y in grado di dividere l’Eye line dal resto del volto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magine 5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C65ACD79-3E78-43EF-987B-F462683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7" y="673668"/>
            <a:ext cx="1451318" cy="1451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342E0E93-CBEB-4E2A-AAAA-4DDE7A95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44" y="1498133"/>
            <a:ext cx="1939235" cy="120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persona, abbigliamento, giovane, ragazzo&#10;&#10;Descrizione generata automaticamente">
            <a:extLst>
              <a:ext uri="{FF2B5EF4-FFF2-40B4-BE49-F238E27FC236}">
                <a16:creationId xmlns:a16="http://schemas.microsoft.com/office/drawing/2014/main" id="{B0A40ACB-3FF5-444C-9B32-0EF2FC52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329" y="1956142"/>
            <a:ext cx="1584960" cy="159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6ED3BEE3-D1CE-47F8-B8CF-3CD4F4DA1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77" y="3230085"/>
            <a:ext cx="2458744" cy="102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07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49077"/>
            <a:ext cx="7719647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11 – PRESTAZIONI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CFE2127-EC56-40FF-9E85-EE732FD4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39" y="2110740"/>
            <a:ext cx="1915480" cy="262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F8857B2-0D17-4E8A-AF8E-269E88A1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2" y="1135378"/>
            <a:ext cx="2847621" cy="360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564BB1-C866-4426-892D-A832FBC288A4}"/>
              </a:ext>
            </a:extLst>
          </p:cNvPr>
          <p:cNvSpPr txBox="1"/>
          <p:nvPr/>
        </p:nvSpPr>
        <p:spPr>
          <a:xfrm>
            <a:off x="3838439" y="1156633"/>
            <a:ext cx="49023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calcolano il numero di errori effettuati dal modello, 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matrice di confusione e visualizziamo le metriche prestazionali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2" name="Google Shape;324;p45">
            <a:extLst>
              <a:ext uri="{FF2B5EF4-FFF2-40B4-BE49-F238E27FC236}">
                <a16:creationId xmlns:a16="http://schemas.microsoft.com/office/drawing/2014/main" id="{6D715024-1C9F-4135-8D4A-B6B6A0635BBB}"/>
              </a:ext>
            </a:extLst>
          </p:cNvPr>
          <p:cNvSpPr txBox="1">
            <a:spLocks/>
          </p:cNvSpPr>
          <p:nvPr/>
        </p:nvSpPr>
        <p:spPr>
          <a:xfrm>
            <a:off x="6202275" y="4029678"/>
            <a:ext cx="2363836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ACCURACY =     0,79 / 1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ERRORS =          46 / 222</a:t>
            </a:r>
            <a:endParaRPr lang="en-US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C69FCC-0756-4EF6-8D2C-E03521378B84}"/>
              </a:ext>
            </a:extLst>
          </p:cNvPr>
          <p:cNvSpPr txBox="1"/>
          <p:nvPr/>
        </p:nvSpPr>
        <p:spPr>
          <a:xfrm>
            <a:off x="6202275" y="2083080"/>
            <a:ext cx="25900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Considerando l’inevitabile bassa risoluzione delle immagini di input per l’addestramento della rete, i risultati accettabili, ma non paragonabili con quelli ottenuti dal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modulto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 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Face Recognition</a:t>
            </a:r>
            <a:br>
              <a:rPr lang="en-US" dirty="0">
                <a:latin typeface="Roboto Condensed Light" panose="020B0604020202020204" charset="0"/>
                <a:ea typeface="Roboto Condensed Light" panose="020B0604020202020204" charset="0"/>
              </a:rPr>
            </a:br>
            <a:endParaRPr lang="en-US" dirty="0"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87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E3B5D-2C2C-4095-B3AA-273B1EFD90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846247" y="536825"/>
            <a:ext cx="4460153" cy="670500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87BEFA-CFEC-4C3A-A263-81D7EFFB8D58}"/>
              </a:ext>
            </a:extLst>
          </p:cNvPr>
          <p:cNvSpPr txBox="1"/>
          <p:nvPr/>
        </p:nvSpPr>
        <p:spPr>
          <a:xfrm>
            <a:off x="846247" y="1828979"/>
            <a:ext cx="70521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FMD&amp;R è in grado di riconoscere uno dei cinque attori nel set di dati a partire da un'immagine di un viso senza o con una mascherina utilizzando solo l'area degli occhi.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Un possibile sviluppo futuro potrebbe comportare l'uso di tecniche più avanzate per il riconoscimento dell'area del viso esposta come la distanza tra gli occhi e il naso, ecc.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Lo script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MaskCropper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si basa sulla gamma di colori blu (tipica del blue_masck.png utilizzato) che rende inefficace il ritaglio di immagini con maschere di colore diverso; per risolvere questo problema, sarebbe possibile identificare l'area dell'immagine con una maggiore concentrazione di colore per identificare più precisamente il "punto di taglio" e ottenere l'area degli occhi del viso.</a:t>
            </a:r>
          </a:p>
        </p:txBody>
      </p:sp>
    </p:spTree>
    <p:extLst>
      <p:ext uri="{BB962C8B-B14F-4D97-AF65-F5344CB8AC3E}">
        <p14:creationId xmlns:p14="http://schemas.microsoft.com/office/powerpoint/2010/main" val="501693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3556950" y="3477600"/>
            <a:ext cx="2030100" cy="9225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GRAZIE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2302" y="1187877"/>
            <a:ext cx="3642098" cy="2767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FMD&amp;R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 è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un’applicazione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sviluppata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per 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l’esame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sistemi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ad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agenti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dell’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Università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degli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b="1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studi</a:t>
            </a:r>
            <a:r>
              <a:rPr lang="en-US" sz="1400" b="1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Aldo Moro University di Bari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.</a:t>
            </a:r>
          </a:p>
          <a:p>
            <a:pPr marL="0" lvl="0" indent="0"/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Il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suo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scopo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è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quello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verificare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la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capacità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una rete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neurale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riconoscere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un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volto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con e senza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mascherina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e di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capire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se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si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tratta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della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</a:t>
            </a:r>
            <a:r>
              <a:rPr lang="en-US" sz="1400" dirty="0" err="1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stessa</a:t>
            </a:r>
            <a:r>
              <a:rPr lang="en-US" sz="1400" dirty="0">
                <a:latin typeface="Roboto Condensed Light" panose="020B0604020202020204" charset="0"/>
                <a:ea typeface="Roboto Condensed Light" panose="020B0604020202020204" charset="0"/>
                <a:cs typeface="Shruti" panose="020B0502040204020203" pitchFamily="34" charset="0"/>
              </a:rPr>
              <a:t> persona.</a:t>
            </a:r>
            <a:endParaRPr sz="1400" dirty="0">
              <a:latin typeface="Roboto Condensed Light" panose="020B0604020202020204" charset="0"/>
              <a:ea typeface="Roboto Condensed Light" panose="020B0604020202020204" charset="0"/>
              <a:cs typeface="Shruti" panose="020B0502040204020203" pitchFamily="34" charset="0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INTROD</a:t>
            </a:r>
            <a:r>
              <a:rPr lang="it-IT" dirty="0">
                <a:latin typeface="Squada One" panose="020B0604020202020204" charset="0"/>
              </a:rPr>
              <a:t>UZIONE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CREDITS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892" name="Google Shape;892;p68"/>
          <p:cNvSpPr txBox="1">
            <a:spLocks noGrp="1"/>
          </p:cNvSpPr>
          <p:nvPr>
            <p:ph type="subTitle" idx="1"/>
          </p:nvPr>
        </p:nvSpPr>
        <p:spPr>
          <a:xfrm>
            <a:off x="4832302" y="1330050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CHRISTIAN MICCOLIS as </a:t>
            </a:r>
            <a:r>
              <a:rPr lang="it-IT" sz="1800" b="1" u="sng" dirty="0">
                <a:latin typeface="Squada One" panose="020B0604020202020204" charset="0"/>
                <a:hlinkClick r:id="rId3"/>
              </a:rPr>
              <a:t>Chrism1c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GIOACCHINO STERLICCHIO as mpia3</a:t>
            </a:r>
            <a:endParaRPr lang="it-IT" sz="1800" dirty="0"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MIRCO SIPONE as </a:t>
            </a:r>
            <a:r>
              <a:rPr lang="it-IT" sz="1800" b="1" dirty="0" err="1">
                <a:solidFill>
                  <a:schemeClr val="bg2"/>
                </a:solidFill>
                <a:latin typeface="Squada One" panose="020B0604020202020204" charset="0"/>
              </a:rPr>
              <a:t>mircocrit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endParaRPr sz="900" dirty="0">
              <a:solidFill>
                <a:schemeClr val="bg2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38598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FMD&amp;R</a:t>
            </a:r>
            <a:r>
              <a:rPr lang="es" dirty="0">
                <a:latin typeface="Squada One" panose="020B0604020202020204" charset="0"/>
              </a:rPr>
              <a:t> TEAM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2"/>
          </p:nvPr>
        </p:nvSpPr>
        <p:spPr>
          <a:xfrm>
            <a:off x="2734622" y="2099277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>
                <a:latin typeface="Squada One" panose="020B0604020202020204" charset="0"/>
              </a:rPr>
            </a:br>
            <a:br>
              <a:rPr lang="it-IT" dirty="0">
                <a:latin typeface="Squada One" panose="020B0604020202020204" charset="0"/>
              </a:rPr>
            </a:br>
            <a:r>
              <a:rPr lang="it-IT" dirty="0">
                <a:latin typeface="Squada One" panose="020B0604020202020204" charset="0"/>
              </a:rPr>
              <a:t>GIOACCHINO STERLICCHIO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ctrTitle" idx="3"/>
          </p:nvPr>
        </p:nvSpPr>
        <p:spPr>
          <a:xfrm>
            <a:off x="4947977" y="2133106"/>
            <a:ext cx="13925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CHRISTIAN MICCOLIS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8" name="Google Shape;348;p47"/>
          <p:cNvSpPr txBox="1">
            <a:spLocks noGrp="1"/>
          </p:cNvSpPr>
          <p:nvPr>
            <p:ph type="ctrTitle" idx="5"/>
          </p:nvPr>
        </p:nvSpPr>
        <p:spPr>
          <a:xfrm>
            <a:off x="4064213" y="3997333"/>
            <a:ext cx="10052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MIRCO SIPONE</a:t>
            </a:r>
            <a:endParaRPr dirty="0">
              <a:latin typeface="Squada One" panose="020B0604020202020204" charset="0"/>
            </a:endParaRPr>
          </a:p>
        </p:txBody>
      </p:sp>
      <p:grpSp>
        <p:nvGrpSpPr>
          <p:cNvPr id="43" name="Google Shape;5472;p75">
            <a:extLst>
              <a:ext uri="{FF2B5EF4-FFF2-40B4-BE49-F238E27FC236}">
                <a16:creationId xmlns:a16="http://schemas.microsoft.com/office/drawing/2014/main" id="{6B6B874C-D8A7-4445-9F67-B2CA0F903867}"/>
              </a:ext>
            </a:extLst>
          </p:cNvPr>
          <p:cNvGrpSpPr/>
          <p:nvPr/>
        </p:nvGrpSpPr>
        <p:grpSpPr>
          <a:xfrm>
            <a:off x="5437486" y="1662512"/>
            <a:ext cx="414736" cy="473174"/>
            <a:chOff x="-55576850" y="3198125"/>
            <a:chExt cx="279625" cy="319025"/>
          </a:xfrm>
          <a:solidFill>
            <a:schemeClr val="bg2"/>
          </a:solidFill>
        </p:grpSpPr>
        <p:sp>
          <p:nvSpPr>
            <p:cNvPr id="44" name="Google Shape;5473;p75">
              <a:extLst>
                <a:ext uri="{FF2B5EF4-FFF2-40B4-BE49-F238E27FC236}">
                  <a16:creationId xmlns:a16="http://schemas.microsoft.com/office/drawing/2014/main" id="{FBAC169A-C3BD-4A95-BFAC-C462AF22A2B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74;p75">
              <a:extLst>
                <a:ext uri="{FF2B5EF4-FFF2-40B4-BE49-F238E27FC236}">
                  <a16:creationId xmlns:a16="http://schemas.microsoft.com/office/drawing/2014/main" id="{146D51EA-2F1F-4F3C-9868-8CD94362BEDD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75;p75">
              <a:extLst>
                <a:ext uri="{FF2B5EF4-FFF2-40B4-BE49-F238E27FC236}">
                  <a16:creationId xmlns:a16="http://schemas.microsoft.com/office/drawing/2014/main" id="{86F10E08-B3A4-481A-9E82-5B9991D8471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6;p75">
              <a:extLst>
                <a:ext uri="{FF2B5EF4-FFF2-40B4-BE49-F238E27FC236}">
                  <a16:creationId xmlns:a16="http://schemas.microsoft.com/office/drawing/2014/main" id="{BBC85525-C7CA-4210-B153-5453363BAADD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570;p75">
            <a:extLst>
              <a:ext uri="{FF2B5EF4-FFF2-40B4-BE49-F238E27FC236}">
                <a16:creationId xmlns:a16="http://schemas.microsoft.com/office/drawing/2014/main" id="{DBF88EDF-1245-4B81-8628-1DE82889997D}"/>
              </a:ext>
            </a:extLst>
          </p:cNvPr>
          <p:cNvGrpSpPr/>
          <p:nvPr/>
        </p:nvGrpSpPr>
        <p:grpSpPr>
          <a:xfrm>
            <a:off x="4334586" y="3491705"/>
            <a:ext cx="465615" cy="464886"/>
            <a:chOff x="-52043575" y="3983125"/>
            <a:chExt cx="319000" cy="318500"/>
          </a:xfrm>
          <a:solidFill>
            <a:schemeClr val="bg2"/>
          </a:solidFill>
        </p:grpSpPr>
        <p:sp>
          <p:nvSpPr>
            <p:cNvPr id="49" name="Google Shape;5571;p75">
              <a:extLst>
                <a:ext uri="{FF2B5EF4-FFF2-40B4-BE49-F238E27FC236}">
                  <a16:creationId xmlns:a16="http://schemas.microsoft.com/office/drawing/2014/main" id="{5C5CA6D9-55AE-48C7-82A7-11047C7DF6C7}"/>
                </a:ext>
              </a:extLst>
            </p:cNvPr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2;p75">
              <a:extLst>
                <a:ext uri="{FF2B5EF4-FFF2-40B4-BE49-F238E27FC236}">
                  <a16:creationId xmlns:a16="http://schemas.microsoft.com/office/drawing/2014/main" id="{ED93A140-0ED4-4355-BFEE-2571904609D7}"/>
                </a:ext>
              </a:extLst>
            </p:cNvPr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3;p75">
              <a:extLst>
                <a:ext uri="{FF2B5EF4-FFF2-40B4-BE49-F238E27FC236}">
                  <a16:creationId xmlns:a16="http://schemas.microsoft.com/office/drawing/2014/main" id="{57765B3E-B012-44F2-AFE7-CAF16C8BE9F5}"/>
                </a:ext>
              </a:extLst>
            </p:cNvPr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4;p75">
              <a:extLst>
                <a:ext uri="{FF2B5EF4-FFF2-40B4-BE49-F238E27FC236}">
                  <a16:creationId xmlns:a16="http://schemas.microsoft.com/office/drawing/2014/main" id="{992E6243-D0EC-4620-8C01-2B4103BC67F4}"/>
                </a:ext>
              </a:extLst>
            </p:cNvPr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75;p75">
              <a:extLst>
                <a:ext uri="{FF2B5EF4-FFF2-40B4-BE49-F238E27FC236}">
                  <a16:creationId xmlns:a16="http://schemas.microsoft.com/office/drawing/2014/main" id="{4D138485-AEB3-4245-941C-42EF2DE07F17}"/>
                </a:ext>
              </a:extLst>
            </p:cNvPr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76;p75">
              <a:extLst>
                <a:ext uri="{FF2B5EF4-FFF2-40B4-BE49-F238E27FC236}">
                  <a16:creationId xmlns:a16="http://schemas.microsoft.com/office/drawing/2014/main" id="{C44A63A5-1338-473B-8F26-2AB7FAD18005}"/>
                </a:ext>
              </a:extLst>
            </p:cNvPr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77;p75">
              <a:extLst>
                <a:ext uri="{FF2B5EF4-FFF2-40B4-BE49-F238E27FC236}">
                  <a16:creationId xmlns:a16="http://schemas.microsoft.com/office/drawing/2014/main" id="{344908DC-A1E4-4B79-8F39-B07DA63595E4}"/>
                </a:ext>
              </a:extLst>
            </p:cNvPr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8;p75">
              <a:extLst>
                <a:ext uri="{FF2B5EF4-FFF2-40B4-BE49-F238E27FC236}">
                  <a16:creationId xmlns:a16="http://schemas.microsoft.com/office/drawing/2014/main" id="{C280602A-75CD-4127-BBD0-D799759D34DD}"/>
                </a:ext>
              </a:extLst>
            </p:cNvPr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9;p75">
              <a:extLst>
                <a:ext uri="{FF2B5EF4-FFF2-40B4-BE49-F238E27FC236}">
                  <a16:creationId xmlns:a16="http://schemas.microsoft.com/office/drawing/2014/main" id="{B29AC283-2199-4136-B216-F535E205AA01}"/>
                </a:ext>
              </a:extLst>
            </p:cNvPr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394;p75">
            <a:extLst>
              <a:ext uri="{FF2B5EF4-FFF2-40B4-BE49-F238E27FC236}">
                <a16:creationId xmlns:a16="http://schemas.microsoft.com/office/drawing/2014/main" id="{F32893C9-BE7F-450A-B9E1-00A01E304D4F}"/>
              </a:ext>
            </a:extLst>
          </p:cNvPr>
          <p:cNvGrpSpPr/>
          <p:nvPr/>
        </p:nvGrpSpPr>
        <p:grpSpPr>
          <a:xfrm>
            <a:off x="3315262" y="1618377"/>
            <a:ext cx="411236" cy="469143"/>
            <a:chOff x="-57940525" y="3590375"/>
            <a:chExt cx="279625" cy="319000"/>
          </a:xfrm>
          <a:solidFill>
            <a:schemeClr val="bg2"/>
          </a:solidFill>
        </p:grpSpPr>
        <p:sp>
          <p:nvSpPr>
            <p:cNvPr id="59" name="Google Shape;5395;p75">
              <a:extLst>
                <a:ext uri="{FF2B5EF4-FFF2-40B4-BE49-F238E27FC236}">
                  <a16:creationId xmlns:a16="http://schemas.microsoft.com/office/drawing/2014/main" id="{5CADE33E-50C7-4A83-A4E3-CF150767A12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96;p75">
              <a:extLst>
                <a:ext uri="{FF2B5EF4-FFF2-40B4-BE49-F238E27FC236}">
                  <a16:creationId xmlns:a16="http://schemas.microsoft.com/office/drawing/2014/main" id="{4D5BD7E4-34F9-4B4D-8F08-927C1BF83945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97;p75">
              <a:extLst>
                <a:ext uri="{FF2B5EF4-FFF2-40B4-BE49-F238E27FC236}">
                  <a16:creationId xmlns:a16="http://schemas.microsoft.com/office/drawing/2014/main" id="{4E27315F-25C9-44C1-9EEA-2876C3CA4ADC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98;p75">
              <a:extLst>
                <a:ext uri="{FF2B5EF4-FFF2-40B4-BE49-F238E27FC236}">
                  <a16:creationId xmlns:a16="http://schemas.microsoft.com/office/drawing/2014/main" id="{D1720CF6-A7AC-47B7-BB4C-F71D28A762AE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99;p75">
              <a:extLst>
                <a:ext uri="{FF2B5EF4-FFF2-40B4-BE49-F238E27FC236}">
                  <a16:creationId xmlns:a16="http://schemas.microsoft.com/office/drawing/2014/main" id="{0BBC7AC7-39F6-4E87-868A-9760AD50F877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2324326" y="1535775"/>
            <a:ext cx="3517767" cy="2841637"/>
            <a:chOff x="2324326" y="1535775"/>
            <a:chExt cx="3517767" cy="2841637"/>
          </a:xfrm>
        </p:grpSpPr>
        <p:sp>
          <p:nvSpPr>
            <p:cNvPr id="431" name="Google Shape;431;p52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 rot="5400000">
              <a:off x="3623309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rot="5400000">
              <a:off x="4327220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FUNZIONALITA’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863676" y="2387893"/>
            <a:ext cx="1136716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lt1"/>
                </a:solidFill>
                <a:latin typeface="Squada One" panose="020B0604020202020204" charset="0"/>
              </a:rPr>
              <a:t>Masked</a:t>
            </a:r>
            <a:r>
              <a:rPr lang="it-IT" sz="1600" dirty="0">
                <a:solidFill>
                  <a:schemeClr val="lt1"/>
                </a:solidFill>
                <a:latin typeface="Squada One" panose="020B0604020202020204" charset="0"/>
              </a:rPr>
              <a:t> Actors Recognition</a:t>
            </a:r>
            <a:endParaRPr sz="1600" dirty="0">
              <a:latin typeface="Squada One" panose="020B0604020202020204" charset="0"/>
            </a:endParaRPr>
          </a:p>
        </p:txBody>
      </p:sp>
      <p:sp>
        <p:nvSpPr>
          <p:cNvPr id="33" name="Google Shape;435;p52">
            <a:extLst>
              <a:ext uri="{FF2B5EF4-FFF2-40B4-BE49-F238E27FC236}">
                <a16:creationId xmlns:a16="http://schemas.microsoft.com/office/drawing/2014/main" id="{4373E8A9-0F2C-45DE-9CAB-1FC1071E6AE0}"/>
              </a:ext>
            </a:extLst>
          </p:cNvPr>
          <p:cNvSpPr/>
          <p:nvPr/>
        </p:nvSpPr>
        <p:spPr>
          <a:xfrm rot="5400000">
            <a:off x="5027843" y="164352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7;p52">
            <a:extLst>
              <a:ext uri="{FF2B5EF4-FFF2-40B4-BE49-F238E27FC236}">
                <a16:creationId xmlns:a16="http://schemas.microsoft.com/office/drawing/2014/main" id="{5FB8C99B-84E8-4E13-8FA8-9C585454D5D9}"/>
              </a:ext>
            </a:extLst>
          </p:cNvPr>
          <p:cNvSpPr txBox="1">
            <a:spLocks/>
          </p:cNvSpPr>
          <p:nvPr/>
        </p:nvSpPr>
        <p:spPr>
          <a:xfrm>
            <a:off x="320783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Wear</a:t>
            </a:r>
            <a:r>
              <a:rPr lang="it-IT" sz="1600" dirty="0">
                <a:solidFill>
                  <a:schemeClr val="bg2"/>
                </a:solidFill>
              </a:rPr>
              <a:t> </a:t>
            </a:r>
            <a:r>
              <a:rPr lang="it-IT" sz="1600" dirty="0" err="1">
                <a:solidFill>
                  <a:schemeClr val="bg2"/>
                </a:solidFill>
              </a:rPr>
              <a:t>Mask</a:t>
            </a:r>
            <a:r>
              <a:rPr lang="it-IT" sz="1600" dirty="0">
                <a:solidFill>
                  <a:schemeClr val="bg2"/>
                </a:solidFill>
              </a:rPr>
              <a:t> for Face Images</a:t>
            </a:r>
          </a:p>
        </p:txBody>
      </p:sp>
      <p:sp>
        <p:nvSpPr>
          <p:cNvPr id="35" name="Google Shape;457;p52">
            <a:extLst>
              <a:ext uri="{FF2B5EF4-FFF2-40B4-BE49-F238E27FC236}">
                <a16:creationId xmlns:a16="http://schemas.microsoft.com/office/drawing/2014/main" id="{38486CDA-EF97-480E-97A0-D57829A12997}"/>
              </a:ext>
            </a:extLst>
          </p:cNvPr>
          <p:cNvSpPr txBox="1">
            <a:spLocks/>
          </p:cNvSpPr>
          <p:nvPr/>
        </p:nvSpPr>
        <p:spPr>
          <a:xfrm>
            <a:off x="461497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Google Image </a:t>
            </a:r>
            <a:r>
              <a:rPr lang="it-IT" sz="1600" dirty="0" err="1">
                <a:solidFill>
                  <a:schemeClr val="lt1"/>
                </a:solidFill>
              </a:rPr>
              <a:t>Scraper</a:t>
            </a:r>
            <a:endParaRPr lang="it-IT" sz="1600" dirty="0"/>
          </a:p>
        </p:txBody>
      </p:sp>
      <p:sp>
        <p:nvSpPr>
          <p:cNvPr id="36" name="Google Shape;457;p52">
            <a:extLst>
              <a:ext uri="{FF2B5EF4-FFF2-40B4-BE49-F238E27FC236}">
                <a16:creationId xmlns:a16="http://schemas.microsoft.com/office/drawing/2014/main" id="{7BE469F1-B3A0-4D99-9B54-C32A945DFB19}"/>
              </a:ext>
            </a:extLst>
          </p:cNvPr>
          <p:cNvSpPr txBox="1">
            <a:spLocks/>
          </p:cNvSpPr>
          <p:nvPr/>
        </p:nvSpPr>
        <p:spPr>
          <a:xfrm>
            <a:off x="5296358" y="2396891"/>
            <a:ext cx="1088614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Unmasked</a:t>
            </a:r>
            <a:r>
              <a:rPr lang="it-IT" sz="1600" dirty="0">
                <a:solidFill>
                  <a:schemeClr val="bg2"/>
                </a:solidFill>
              </a:rPr>
              <a:t> Actors Recognition</a:t>
            </a:r>
          </a:p>
        </p:txBody>
      </p:sp>
      <p:sp>
        <p:nvSpPr>
          <p:cNvPr id="39" name="Google Shape;454;p52">
            <a:extLst>
              <a:ext uri="{FF2B5EF4-FFF2-40B4-BE49-F238E27FC236}">
                <a16:creationId xmlns:a16="http://schemas.microsoft.com/office/drawing/2014/main" id="{87104EA4-5EE0-4EC3-A36C-F38A5ACD88AC}"/>
              </a:ext>
            </a:extLst>
          </p:cNvPr>
          <p:cNvSpPr txBox="1">
            <a:spLocks/>
          </p:cNvSpPr>
          <p:nvPr/>
        </p:nvSpPr>
        <p:spPr>
          <a:xfrm>
            <a:off x="2513492" y="2327760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Face </a:t>
            </a:r>
            <a:r>
              <a:rPr lang="it-IT" sz="1600" dirty="0" err="1">
                <a:solidFill>
                  <a:schemeClr val="lt1"/>
                </a:solidFill>
              </a:rPr>
              <a:t>Mask</a:t>
            </a:r>
            <a:r>
              <a:rPr lang="it-IT" sz="1600" dirty="0">
                <a:solidFill>
                  <a:schemeClr val="lt1"/>
                </a:solidFill>
              </a:rPr>
              <a:t> </a:t>
            </a:r>
            <a:r>
              <a:rPr lang="it-IT" sz="1600" dirty="0" err="1">
                <a:solidFill>
                  <a:schemeClr val="lt1"/>
                </a:solidFill>
              </a:rPr>
              <a:t>Detection</a:t>
            </a:r>
            <a:endParaRPr lang="it-IT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889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 – ARCHITETTURA FMD&amp;R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E0A21E-BB7B-438B-998F-1EB9E820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2" y="1003841"/>
            <a:ext cx="7612236" cy="372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6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15550" y="1429905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Riconoscere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volti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determinare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stanno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indossando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la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mascherina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FE0C69-1FBE-41BF-B241-0042D08BE493}"/>
              </a:ext>
            </a:extLst>
          </p:cNvPr>
          <p:cNvSpPr txBox="1"/>
          <p:nvPr/>
        </p:nvSpPr>
        <p:spPr>
          <a:xfrm>
            <a:off x="937260" y="982980"/>
            <a:ext cx="636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E6A3750-2D95-4599-9E44-8D239DB4303B}"/>
              </a:ext>
            </a:extLst>
          </p:cNvPr>
          <p:cNvSpPr txBox="1"/>
          <p:nvPr/>
        </p:nvSpPr>
        <p:spPr>
          <a:xfrm>
            <a:off x="479473" y="1817621"/>
            <a:ext cx="400405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funzionalità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Detection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FMD&amp;R si basa su una rete CNN addestrata su un </a:t>
            </a:r>
            <a:r>
              <a:rPr lang="en-US" b="1" dirty="0">
                <a:hlinkClick r:id="rId3"/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compost da </a:t>
            </a:r>
            <a:r>
              <a:rPr lang="en-US" dirty="0"/>
              <a:t>(</a:t>
            </a:r>
            <a:r>
              <a:rPr lang="en-US" b="1" dirty="0">
                <a:hlinkClick r:id="rId4"/>
              </a:rPr>
              <a:t>WIDER</a:t>
            </a:r>
            <a:r>
              <a:rPr lang="en-US" dirty="0">
                <a:hlinkClick r:id="rId4"/>
              </a:rPr>
              <a:t> </a:t>
            </a:r>
            <a:r>
              <a:rPr lang="en-US" b="1" dirty="0">
                <a:hlinkClick r:id="rId4"/>
              </a:rPr>
              <a:t>Face</a:t>
            </a:r>
            <a:r>
              <a:rPr lang="en-US" dirty="0"/>
              <a:t> </a:t>
            </a:r>
            <a:r>
              <a:rPr lang="en-US" dirty="0">
                <a:solidFill>
                  <a:schemeClr val="bg2"/>
                </a:solidFill>
              </a:rPr>
              <a:t>and</a:t>
            </a:r>
            <a:r>
              <a:rPr lang="en-US" dirty="0"/>
              <a:t> </a:t>
            </a:r>
            <a:r>
              <a:rPr lang="en-US" b="1" dirty="0">
                <a:hlinkClick r:id="rId5"/>
              </a:rPr>
              <a:t>MAFA</a:t>
            </a:r>
            <a:r>
              <a:rPr lang="en-US" dirty="0"/>
              <a:t>)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7959 immagini di volti con o senza la mascherina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CNN fa utilizzo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Keras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9" name="Immagine 28" descr="Immagine che contiene fotografia, diverso, mostrando, spettacolo&#10;&#10;Descrizione generata automaticamente">
            <a:extLst>
              <a:ext uri="{FF2B5EF4-FFF2-40B4-BE49-F238E27FC236}">
                <a16:creationId xmlns:a16="http://schemas.microsoft.com/office/drawing/2014/main" id="{EFE50B5D-5E60-40D0-8CA1-ADA2776B4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479" y="2168569"/>
            <a:ext cx="4048168" cy="23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1819755" y="1409218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sistema genera un riquadro di colore rosso/verde sul volto identificato e 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Aggiunge un valore compreso tra 0 e 1 indicante l’accuratezza media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abbigliamento, uomo, giovane&#10;&#10;Descrizione generata automaticamente">
            <a:extLst>
              <a:ext uri="{FF2B5EF4-FFF2-40B4-BE49-F238E27FC236}">
                <a16:creationId xmlns:a16="http://schemas.microsoft.com/office/drawing/2014/main" id="{B3CB1554-B2EF-4430-873A-0F08A4F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91" y="2539673"/>
            <a:ext cx="1498058" cy="1498058"/>
          </a:xfrm>
          <a:prstGeom prst="rect">
            <a:avLst/>
          </a:prstGeom>
        </p:spPr>
      </p:pic>
      <p:pic>
        <p:nvPicPr>
          <p:cNvPr id="5" name="Immagine 4" descr="Immagine che contiene persona, abbigliamento, uomo, fotografia&#10;&#10;Descrizione generata automaticamente">
            <a:extLst>
              <a:ext uri="{FF2B5EF4-FFF2-40B4-BE49-F238E27FC236}">
                <a16:creationId xmlns:a16="http://schemas.microsoft.com/office/drawing/2014/main" id="{F27CEF44-2E3E-494F-9AAF-EF7F34CB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871" y="3307147"/>
            <a:ext cx="1292286" cy="1288463"/>
          </a:xfrm>
          <a:prstGeom prst="rect">
            <a:avLst/>
          </a:prstGeom>
        </p:spPr>
      </p:pic>
      <p:pic>
        <p:nvPicPr>
          <p:cNvPr id="6" name="Immagine 5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80D637F7-5564-4D29-876A-CF76DBDB3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3" y="2539673"/>
            <a:ext cx="1498058" cy="1498058"/>
          </a:xfrm>
          <a:prstGeom prst="rect">
            <a:avLst/>
          </a:prstGeom>
        </p:spPr>
      </p:pic>
      <p:pic>
        <p:nvPicPr>
          <p:cNvPr id="7" name="Immagine 6" descr="Immagine che contiene persona, uomo, indossando, giacca&#10;&#10;Descrizione generata automaticamente">
            <a:extLst>
              <a:ext uri="{FF2B5EF4-FFF2-40B4-BE49-F238E27FC236}">
                <a16:creationId xmlns:a16="http://schemas.microsoft.com/office/drawing/2014/main" id="{BA950D2C-A8C9-4FE4-80D9-41D8153A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122" y="3323256"/>
            <a:ext cx="1288463" cy="1288463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23E1032-F4B5-4E2F-9011-3B1920FE5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636" y="2539673"/>
            <a:ext cx="2762728" cy="20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Wear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Mask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664995" y="1337548"/>
            <a:ext cx="553768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ottenere delle foto dello stesso soggetto con la mascherina,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sfruttato 5 punti dei 68 attenibili dalla libreria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applicare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sui volti del dataset dei 5 attori, una mascherina chirurgica.png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Punti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utili: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36 – LEFT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45 – RIGHT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30 – NOSE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48 – LEFT MOUTH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54 – RIGHT MOUTH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2E4FFC49-4A91-424B-A2DC-894CB757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006609"/>
            <a:ext cx="1947368" cy="194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ioggia, filtro&#10;&#10;Descrizione generata automaticamente">
            <a:extLst>
              <a:ext uri="{FF2B5EF4-FFF2-40B4-BE49-F238E27FC236}">
                <a16:creationId xmlns:a16="http://schemas.microsoft.com/office/drawing/2014/main" id="{89C62098-51C8-4343-A130-5778884D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05" y="2770835"/>
            <a:ext cx="1402990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persona, uomo, cravatta, indossando&#10;&#10;Descrizione generata automaticamente">
            <a:extLst>
              <a:ext uri="{FF2B5EF4-FFF2-40B4-BE49-F238E27FC236}">
                <a16:creationId xmlns:a16="http://schemas.microsoft.com/office/drawing/2014/main" id="{93432941-E38F-4952-AE7E-BD79BF2FA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91" y="2448569"/>
            <a:ext cx="1182856" cy="137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81080F-D00C-4F73-8213-C07E8C3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797" y="3386364"/>
            <a:ext cx="1447028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7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01 –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974398" y="1519684"/>
            <a:ext cx="763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sviluppo del ramo dell’architettura  di FMD&amp;R relativo al riconoscimento del volto abbiamo utilizzato la tecnica del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Trasfer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Learning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sulla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su dataset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ImageNet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nota coma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dataset è stato ottenuto selezionando circa 450 immagini di 5 VIP presenti nel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  <a:hlinkClick r:id="rId3"/>
              </a:rPr>
              <a:t>dataset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172 GB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 </a:t>
            </a:r>
          </a:p>
        </p:txBody>
      </p:sp>
      <p:pic>
        <p:nvPicPr>
          <p:cNvPr id="8" name="Immagine 7" descr="Immagine che contiene persona, uomo, cravatta, interni&#10;&#10;Descrizione generata automaticamente">
            <a:extLst>
              <a:ext uri="{FF2B5EF4-FFF2-40B4-BE49-F238E27FC236}">
                <a16:creationId xmlns:a16="http://schemas.microsoft.com/office/drawing/2014/main" id="{CF02B6D4-AFA7-4535-9EFF-9FF5C86E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2" y="2571750"/>
            <a:ext cx="1518144" cy="1518144"/>
          </a:xfrm>
          <a:prstGeom prst="rect">
            <a:avLst/>
          </a:prstGeom>
        </p:spPr>
      </p:pic>
      <p:pic>
        <p:nvPicPr>
          <p:cNvPr id="11" name="Immagine 10" descr="Immagine che contiene persona, donna, interni, abbigliamento&#10;&#10;Descrizione generata automaticamente">
            <a:extLst>
              <a:ext uri="{FF2B5EF4-FFF2-40B4-BE49-F238E27FC236}">
                <a16:creationId xmlns:a16="http://schemas.microsoft.com/office/drawing/2014/main" id="{B0FB59C5-F7DE-4BE0-BAE4-06414330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39" y="2571750"/>
            <a:ext cx="1518144" cy="1518144"/>
          </a:xfrm>
          <a:prstGeom prst="rect">
            <a:avLst/>
          </a:prstGeom>
        </p:spPr>
      </p:pic>
      <p:pic>
        <p:nvPicPr>
          <p:cNvPr id="13" name="Immagine 12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FE1D65FB-0480-4DBC-B9DC-995F705B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36" y="2571750"/>
            <a:ext cx="1518144" cy="1518144"/>
          </a:xfrm>
          <a:prstGeom prst="rect">
            <a:avLst/>
          </a:prstGeom>
        </p:spPr>
      </p:pic>
      <p:pic>
        <p:nvPicPr>
          <p:cNvPr id="15" name="Immagine 14" descr="Immagine che contiene persona, abbigliamento, sorridente, donna&#10;&#10;Descrizione generata automaticamente">
            <a:extLst>
              <a:ext uri="{FF2B5EF4-FFF2-40B4-BE49-F238E27FC236}">
                <a16:creationId xmlns:a16="http://schemas.microsoft.com/office/drawing/2014/main" id="{E7164EA2-B710-4114-B8FC-D94ADE73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229" y="2571750"/>
            <a:ext cx="1353078" cy="1515447"/>
          </a:xfrm>
          <a:prstGeom prst="rect">
            <a:avLst/>
          </a:prstGeom>
        </p:spPr>
      </p:pic>
      <p:pic>
        <p:nvPicPr>
          <p:cNvPr id="17" name="Immagine 16" descr="Immagine che contiene uomo, persona, cravatta, abbigliamento&#10;&#10;Descrizione generata automaticamente">
            <a:extLst>
              <a:ext uri="{FF2B5EF4-FFF2-40B4-BE49-F238E27FC236}">
                <a16:creationId xmlns:a16="http://schemas.microsoft.com/office/drawing/2014/main" id="{44FD2A53-8CCB-40FA-A8FD-3F634C96C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68" y="2600133"/>
            <a:ext cx="1262873" cy="151544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0EF39D-E077-4A00-A7E1-2A7C5B32EB61}"/>
              </a:ext>
            </a:extLst>
          </p:cNvPr>
          <p:cNvSpPr txBox="1"/>
          <p:nvPr/>
        </p:nvSpPr>
        <p:spPr>
          <a:xfrm>
            <a:off x="79115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Andrew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Garfield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4E07B5-C26E-4DE7-B7AC-BD1AE94B30F0}"/>
              </a:ext>
            </a:extLst>
          </p:cNvPr>
          <p:cNvSpPr txBox="1"/>
          <p:nvPr/>
        </p:nvSpPr>
        <p:spPr>
          <a:xfrm>
            <a:off x="2528251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Angelina Jolie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2E32A2-782E-4471-B64C-41AFF1A2FC4B}"/>
              </a:ext>
            </a:extLst>
          </p:cNvPr>
          <p:cNvSpPr txBox="1"/>
          <p:nvPr/>
        </p:nvSpPr>
        <p:spPr>
          <a:xfrm>
            <a:off x="426534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Anthony Hopkins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CDFA95-24CA-4987-9CC6-0641AA3EF1CD}"/>
              </a:ext>
            </a:extLst>
          </p:cNvPr>
          <p:cNvSpPr txBox="1"/>
          <p:nvPr/>
        </p:nvSpPr>
        <p:spPr>
          <a:xfrm>
            <a:off x="587434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Ben </a:t>
            </a:r>
          </a:p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Affleck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B40225B-D8DB-4A62-AD97-03101FD8A260}"/>
              </a:ext>
            </a:extLst>
          </p:cNvPr>
          <p:cNvSpPr txBox="1"/>
          <p:nvPr/>
        </p:nvSpPr>
        <p:spPr>
          <a:xfrm>
            <a:off x="740080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9719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57801EADC6CB488D38381BCD8FCEE6" ma:contentTypeVersion="6" ma:contentTypeDescription="Creare un nuovo documento." ma:contentTypeScope="" ma:versionID="b9418fe65f54a5762c28f21bb453007c">
  <xsd:schema xmlns:xsd="http://www.w3.org/2001/XMLSchema" xmlns:xs="http://www.w3.org/2001/XMLSchema" xmlns:p="http://schemas.microsoft.com/office/2006/metadata/properties" xmlns:ns2="1729e28b-a5b4-4a20-b22d-d90231804ce1" targetNamespace="http://schemas.microsoft.com/office/2006/metadata/properties" ma:root="true" ma:fieldsID="a311399ca5efa0082147fbe9a6af953c" ns2:_="">
    <xsd:import namespace="1729e28b-a5b4-4a20-b22d-d90231804c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29e28b-a5b4-4a20-b22d-d90231804c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FF6C9-C808-4851-B7F5-C3AF0319C3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CAF532A-5728-45BC-B780-C9A8F20154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513C7A-89E7-4377-881B-1DE17D48BF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729e28b-a5b4-4a20-b22d-d90231804c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1156</Words>
  <Application>Microsoft Office PowerPoint</Application>
  <PresentationFormat>Presentazione su schermo (16:9)</PresentationFormat>
  <Paragraphs>106</Paragraphs>
  <Slides>20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Roboto Condensed Light</vt:lpstr>
      <vt:lpstr>Arial</vt:lpstr>
      <vt:lpstr>Righteous</vt:lpstr>
      <vt:lpstr>Squada One</vt:lpstr>
      <vt:lpstr>Tech Startup by Slidesgo</vt:lpstr>
      <vt:lpstr>FMD&amp;R</vt:lpstr>
      <vt:lpstr>INTRODUZIONE</vt:lpstr>
      <vt:lpstr>FMD&amp;R TEAM</vt:lpstr>
      <vt:lpstr>FUNZIONALITA’</vt:lpstr>
      <vt:lpstr>0 – ARCHITETTURA FMD&amp;R</vt:lpstr>
      <vt:lpstr>01 – Face Mask Detection</vt:lpstr>
      <vt:lpstr>02 – Face Mask Detection</vt:lpstr>
      <vt:lpstr>01 – Wear Mask</vt:lpstr>
      <vt:lpstr>01 – Face Recognition</vt:lpstr>
      <vt:lpstr>02 – FINE TUNING </vt:lpstr>
      <vt:lpstr>03 – CREAZIONE MODELLO</vt:lpstr>
      <vt:lpstr>04 – TRAINING &amp; VALIDATION SET</vt:lpstr>
      <vt:lpstr>06 – TEST</vt:lpstr>
      <vt:lpstr>08 – PRESTAZIONI Face Recognition</vt:lpstr>
      <vt:lpstr>09 – Masked Face Recognition</vt:lpstr>
      <vt:lpstr>10 – Mask Cropper</vt:lpstr>
      <vt:lpstr>11 – PRESTAZIONI Masked Face Recognition</vt:lpstr>
      <vt:lpstr>Conclusioni</vt:lpstr>
      <vt:lpstr>GRAZIE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TetrAIs</dc:title>
  <dc:creator>Christian Miccolis</dc:creator>
  <cp:lastModifiedBy>Christian Miccolis</cp:lastModifiedBy>
  <cp:revision>139</cp:revision>
  <dcterms:modified xsi:type="dcterms:W3CDTF">2020-06-21T17:23:58Z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0x010100A657801EADC6CB488D38381BCD8FCEE6</vt:lpwstr>
  </property>
</Properties>
</file>